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4" r:id="rId5"/>
    <p:sldId id="259" r:id="rId6"/>
    <p:sldId id="265" r:id="rId7"/>
    <p:sldId id="266" r:id="rId8"/>
    <p:sldId id="261" r:id="rId9"/>
    <p:sldId id="268" r:id="rId10"/>
    <p:sldId id="269" r:id="rId11"/>
    <p:sldId id="271" r:id="rId12"/>
    <p:sldId id="272" r:id="rId13"/>
    <p:sldId id="273" r:id="rId14"/>
    <p:sldId id="270" r:id="rId15"/>
    <p:sldId id="277" r:id="rId16"/>
    <p:sldId id="274" r:id="rId17"/>
    <p:sldId id="275" r:id="rId18"/>
    <p:sldId id="262" r:id="rId19"/>
    <p:sldId id="263" r:id="rId20"/>
  </p:sldIdLst>
  <p:sldSz cx="12192000" cy="6858000"/>
  <p:notesSz cx="6858000" cy="9144000"/>
  <p:embeddedFontLst>
    <p:embeddedFont>
      <p:font typeface="고양체" panose="02030503000000000000" pitchFamily="18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706" autoAdjust="0"/>
  </p:normalViewPr>
  <p:slideViewPr>
    <p:cSldViewPr snapToGrid="0">
      <p:cViewPr>
        <p:scale>
          <a:sx n="110" d="100"/>
          <a:sy n="110" d="100"/>
        </p:scale>
        <p:origin x="576" y="24"/>
      </p:cViewPr>
      <p:guideLst>
        <p:guide orient="horz" pos="2160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9212C3-4F8B-46AC-AF29-29680C9A1FDB}" type="datetimeFigureOut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34C2C-02D5-4EB0-A76A-19CA71A068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40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메인화면과</a:t>
            </a:r>
            <a:r>
              <a:rPr lang="ko-KR" altLang="en-US" dirty="0"/>
              <a:t> 우리 프로그램의 간단한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834C2C-02D5-4EB0-A76A-19CA71A068F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699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각 게임 화면 스크린샷 두개 띄우고</a:t>
            </a:r>
            <a:r>
              <a:rPr lang="en-US" altLang="ko-KR" dirty="0"/>
              <a:t>, </a:t>
            </a:r>
            <a:r>
              <a:rPr lang="ko-KR" altLang="en-US" dirty="0"/>
              <a:t>게임 설명하기</a:t>
            </a:r>
            <a:endParaRPr lang="en-US" altLang="ko-KR" dirty="0"/>
          </a:p>
          <a:p>
            <a:r>
              <a:rPr lang="ko-KR" altLang="en-US" dirty="0"/>
              <a:t>설명을 읽고</a:t>
            </a:r>
            <a:r>
              <a:rPr lang="en-US" altLang="ko-KR" dirty="0"/>
              <a:t>, </a:t>
            </a:r>
            <a:r>
              <a:rPr lang="ko-KR" altLang="en-US" dirty="0"/>
              <a:t>각각 목표를 이야기하면서 어떤 게임인지 </a:t>
            </a:r>
            <a:r>
              <a:rPr lang="ko-KR" altLang="en-US" dirty="0" err="1"/>
              <a:t>이해되도록하기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834C2C-02D5-4EB0-A76A-19CA71A068F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560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게임은 미니게임이 두개이기 때문에 </a:t>
            </a:r>
            <a:r>
              <a:rPr lang="en-US" altLang="ko-KR" dirty="0"/>
              <a:t>2</a:t>
            </a:r>
            <a:r>
              <a:rPr lang="ko-KR" altLang="en-US" dirty="0"/>
              <a:t>명씩 팀을 짜서 각각의 게임을 만들었습니다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자세한 역할은 화면을 참고해주세요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834C2C-02D5-4EB0-A76A-19CA71A068F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6081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 클래스간 구조를 나타낸 </a:t>
            </a:r>
            <a:r>
              <a:rPr lang="en-US" altLang="ko-KR" dirty="0"/>
              <a:t>UML</a:t>
            </a:r>
            <a:r>
              <a:rPr lang="ko-KR" altLang="en-US" dirty="0"/>
              <a:t>입니다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834C2C-02D5-4EB0-A76A-19CA71A068F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3782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검정 화살표가 의미하는 것은 </a:t>
            </a:r>
            <a:r>
              <a:rPr lang="en-US" altLang="ko-KR" dirty="0"/>
              <a:t>(</a:t>
            </a:r>
            <a:r>
              <a:rPr lang="ko-KR" altLang="en-US" dirty="0"/>
              <a:t>객체를</a:t>
            </a:r>
            <a:r>
              <a:rPr lang="en-US" altLang="ko-KR" dirty="0"/>
              <a:t>)</a:t>
            </a:r>
            <a:r>
              <a:rPr lang="ko-KR" altLang="en-US" dirty="0"/>
              <a:t>생성</a:t>
            </a:r>
            <a:r>
              <a:rPr lang="en-US" altLang="ko-KR" dirty="0"/>
              <a:t>!</a:t>
            </a:r>
          </a:p>
          <a:p>
            <a:r>
              <a:rPr lang="ko-KR" altLang="en-US" dirty="0"/>
              <a:t>주황 화살표</a:t>
            </a:r>
            <a:r>
              <a:rPr lang="en-US" altLang="ko-KR" dirty="0"/>
              <a:t>: </a:t>
            </a:r>
            <a:r>
              <a:rPr lang="ko-KR" altLang="en-US" dirty="0"/>
              <a:t>내부 클래스 생성</a:t>
            </a:r>
            <a:endParaRPr lang="en-US" altLang="ko-KR" dirty="0"/>
          </a:p>
          <a:p>
            <a:r>
              <a:rPr lang="en-US" altLang="ko-KR" dirty="0" err="1"/>
              <a:t>RunningGamePanel</a:t>
            </a:r>
            <a:r>
              <a:rPr lang="ko-KR" altLang="en-US" dirty="0"/>
              <a:t>은 </a:t>
            </a:r>
            <a:r>
              <a:rPr lang="ko-KR" altLang="en-US" dirty="0" err="1"/>
              <a:t>액션키리스너를</a:t>
            </a:r>
            <a:r>
              <a:rPr lang="ko-KR" altLang="en-US" dirty="0"/>
              <a:t> 상속해서 따로 </a:t>
            </a:r>
            <a:r>
              <a:rPr lang="ko-KR" altLang="en-US" dirty="0" err="1"/>
              <a:t>리스너</a:t>
            </a:r>
            <a:r>
              <a:rPr lang="ko-KR" altLang="en-US" dirty="0"/>
              <a:t> 클래스를 구현할 필요가 </a:t>
            </a:r>
            <a:r>
              <a:rPr lang="ko-KR" altLang="en-US" dirty="0" err="1"/>
              <a:t>없었따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스페이스바</a:t>
            </a:r>
            <a:r>
              <a:rPr lang="en-US" altLang="ko-KR" dirty="0"/>
              <a:t>(</a:t>
            </a:r>
            <a:r>
              <a:rPr lang="ko-KR" altLang="en-US" dirty="0"/>
              <a:t>점프</a:t>
            </a:r>
            <a:r>
              <a:rPr lang="en-US" altLang="ko-KR" dirty="0"/>
              <a:t>)</a:t>
            </a:r>
            <a:r>
              <a:rPr lang="ko-KR" altLang="en-US" dirty="0"/>
              <a:t>를 </a:t>
            </a:r>
            <a:r>
              <a:rPr lang="ko-KR" altLang="en-US" dirty="0" err="1"/>
              <a:t>누를때마다</a:t>
            </a:r>
            <a:r>
              <a:rPr lang="ko-KR" altLang="en-US" dirty="0"/>
              <a:t> </a:t>
            </a:r>
            <a:r>
              <a:rPr lang="en-US" altLang="ko-KR" dirty="0" err="1"/>
              <a:t>jumpingThread</a:t>
            </a:r>
            <a:r>
              <a:rPr lang="ko-KR" altLang="en-US" dirty="0"/>
              <a:t>가 생성되고</a:t>
            </a:r>
            <a:endParaRPr lang="en-US" altLang="ko-KR" dirty="0"/>
          </a:p>
          <a:p>
            <a:r>
              <a:rPr lang="en-US" altLang="ko-KR" dirty="0" err="1"/>
              <a:t>RunningGamePanel</a:t>
            </a:r>
            <a:r>
              <a:rPr lang="ko-KR" altLang="en-US" dirty="0"/>
              <a:t>에서 일정 주기마다 </a:t>
            </a:r>
            <a:r>
              <a:rPr lang="en-US" altLang="ko-KR" dirty="0"/>
              <a:t>Barrier </a:t>
            </a:r>
            <a:r>
              <a:rPr lang="ko-KR" altLang="en-US" dirty="0"/>
              <a:t>객체를 생성합니다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834C2C-02D5-4EB0-A76A-19CA71A068F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7645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834C2C-02D5-4EB0-A76A-19CA71A068F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5098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834C2C-02D5-4EB0-A76A-19CA71A068F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019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810DD-4D49-4508-8ABD-393BA2D90A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8ED25F-CFC3-48BA-A89A-DE101B45E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F1A1AF-819F-4CAF-A23E-064B24848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06A97-48E0-4282-9344-DF9EEB5169A5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23BA75-DB57-44DC-B7A4-FC2D09133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0EC925-E3FB-4F04-9B0C-A5D82C908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941618B-D27F-47FE-92E0-FA3FC32744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48" y="5955833"/>
            <a:ext cx="801034" cy="80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11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85185E-6 L 0.87461 -1.85185E-6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72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8901DD-5423-4474-A01D-76687BA43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B396A38-DB92-48BD-9A86-7B72F677B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DF8063-9C79-4367-8D1C-A5ADDB42E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19D3-978D-43EB-881A-44D68F75278E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EB3991-E483-4947-BCD5-F6F911533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82FB0-6357-4B17-B949-550D72F4F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865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22ADDDC-B907-48C6-9269-BF7C52ACBC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061190-3BD8-49E4-9DC5-49678A55A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09235C-2CEF-4335-B57F-32AE34942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F13F-0BE5-4ADE-8A5A-61B228BAFB56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E512EF-51DB-4AB4-81BD-C4AA6C12F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B3F464-6D4B-4F81-9C74-A028BD945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723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16F3EE-FE54-4E7F-A19F-FD982C747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2000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F1C173-DB3F-4255-9D24-14F595665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9537"/>
            <a:ext cx="10515600" cy="4604400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0B23B-7D4C-4ED3-B494-21F82DD7D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9B8BC-406F-411C-B7A7-0367A71B6D42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8EB7DB-F4AD-4BB7-A5D3-C59CA7B1A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CF8830-D3E5-47C6-928B-2D570184D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8" name="그림 7" descr="클립아트이(가) 표시된 사진&#10;&#10;높은 신뢰도로 생성된 설명">
            <a:extLst>
              <a:ext uri="{FF2B5EF4-FFF2-40B4-BE49-F238E27FC236}">
                <a16:creationId xmlns:a16="http://schemas.microsoft.com/office/drawing/2014/main" id="{60EA465F-9171-4976-87A6-8FFE35635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168" y="6333207"/>
            <a:ext cx="1121664" cy="38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970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DF6A0-6077-4C8D-99D2-7749E0579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F8779B-4AC4-437F-A3E2-CFF89F055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C1C4DD-2EE1-40B6-9192-C257BB35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101C-4C93-4163-817F-9F8D3A66D868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06C2B8-B8E3-4DA7-AEA9-A27D9525A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A1D4E9-FDC1-43B5-B272-DBDE2365B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524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CEBC4F-536D-4D51-8520-8D61108A3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7EA6C-1476-4E77-982F-E0AA6CAFF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DCB495-6CB3-45C9-B448-ACB2AE831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EE25D3-1A7A-4C2F-9CF5-1B1A16D79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ED1B2-6B32-46B0-87F2-18E74B011E20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7780E1-DE20-4BF2-A28F-6997E6C43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D854A7-41EC-4530-BFD3-FB9A71799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927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C7F88-7D72-46E3-AE72-0A8D30531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954EB4-A0AF-43DC-8907-2D2D57723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F21346-3B07-40FD-8829-3D40C55E3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5F7290-D12E-480B-BE62-63890A5F10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8CAC83-4F0D-4560-84CC-6A5598DDE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DFEEA5-EF14-4F89-A6B3-CA39E1DC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55FB9-AE30-4884-B335-976D95E58649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688449F-B1FB-417D-BE1F-AFEFA0282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AF0CB29-7FFF-4488-B78A-2D11275A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145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708D3D-D3C3-4F62-98B6-F8D913C12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42DAFF4-EC09-47B9-8ADC-03868D70C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D9FE8-AFAE-4D0B-AD07-A397EDFD6997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5D17F71-127A-486B-992C-ADC347167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44F5AE5-9FD1-4A4B-B08A-1DCDCD678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279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5180CE-7DD7-402C-A2A5-3AEDA6E2A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A803-C3A5-44C2-A951-47912297362B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CCA70B-858F-4A85-920A-F27D48BA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7DEB0D-BB9B-42A4-B4C9-E256D768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639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FE4D6-90F8-45D5-8C0E-37BC726C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8B7769-1E02-415D-A066-001CB468A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60B87E-F4AB-4192-B9B9-CAB2A3B1F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67EC91-FF74-4F57-BC06-E429A7686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8262-A5F3-4701-9C92-C7C02B1908A2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C4C033-EFD7-4E2C-ABC0-20E423AEC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204C20-338A-4E1E-A6E2-76D85C75A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1812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9C9C0-FA2B-479C-8993-518DF791F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51470CE-1BDF-4B1E-AEF1-F930D6000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9455FD3-F1AC-4FBE-B0BB-25AE45DA3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191997-06EC-411B-A596-F2B06BEF8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142C-60DE-44BC-9A2E-12090C90F540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0AFE64-7213-459C-9F09-29C1C5EA3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A6F751-1983-452D-9D34-9D895D93A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843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9371CF3-0132-43B9-BA63-12441272F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81784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DF392A-42CF-4A21-953B-59B72623C1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98701"/>
            <a:ext cx="10515600" cy="4605858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E8AF83-AF33-4D54-AC8B-1DFF0AF883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B7E02-C26D-4FE4-A5CB-5D4C01C8A3C7}" type="datetime1">
              <a:rPr lang="ko-KR" altLang="en-US" smtClean="0"/>
              <a:t>2017-12-04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4FDB7A-005B-4759-B07C-CDA19ACEC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C897E9-B558-430E-A99F-B69C9520A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EF09B-E94E-4CFE-B2D6-98CAADE05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478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고양체" panose="02030503000000000000" pitchFamily="18" charset="-127"/>
          <a:ea typeface="고양체" panose="02030503000000000000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Tx/>
        <a:buBlip>
          <a:blip r:embed="rId14"/>
        </a:buBlip>
        <a:defRPr sz="2800" kern="1200">
          <a:solidFill>
            <a:schemeClr val="tx1">
              <a:lumMod val="85000"/>
              <a:lumOff val="15000"/>
            </a:schemeClr>
          </a:solidFill>
          <a:latin typeface="고양체" panose="02030503000000000000" pitchFamily="18" charset="-127"/>
          <a:ea typeface="고양체" panose="02030503000000000000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Tx/>
        <a:buBlip>
          <a:blip r:embed="rId14"/>
        </a:buBlip>
        <a:defRPr sz="2400" kern="1200">
          <a:solidFill>
            <a:schemeClr val="tx1">
              <a:lumMod val="85000"/>
              <a:lumOff val="15000"/>
            </a:schemeClr>
          </a:solidFill>
          <a:latin typeface="고양체" panose="02030503000000000000" pitchFamily="18" charset="-127"/>
          <a:ea typeface="고양체" panose="02030503000000000000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Tx/>
        <a:buBlip>
          <a:blip r:embed="rId14"/>
        </a:buBlip>
        <a:defRPr sz="2000" kern="1200">
          <a:solidFill>
            <a:schemeClr val="tx1">
              <a:lumMod val="85000"/>
              <a:lumOff val="15000"/>
            </a:schemeClr>
          </a:solidFill>
          <a:latin typeface="고양체" panose="02030503000000000000" pitchFamily="18" charset="-127"/>
          <a:ea typeface="고양체" panose="02030503000000000000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Tx/>
        <a:buBlip>
          <a:blip r:embed="rId14"/>
        </a:buBlip>
        <a:defRPr sz="1800" kern="1200">
          <a:solidFill>
            <a:schemeClr val="tx1">
              <a:lumMod val="85000"/>
              <a:lumOff val="15000"/>
            </a:schemeClr>
          </a:solidFill>
          <a:latin typeface="고양체" panose="02030503000000000000" pitchFamily="18" charset="-127"/>
          <a:ea typeface="고양체" panose="02030503000000000000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Tx/>
        <a:buBlip>
          <a:blip r:embed="rId14"/>
        </a:buBlip>
        <a:defRPr sz="1800" kern="1200">
          <a:solidFill>
            <a:schemeClr val="tx1">
              <a:lumMod val="85000"/>
              <a:lumOff val="15000"/>
            </a:schemeClr>
          </a:solidFill>
          <a:latin typeface="고양체" panose="02030503000000000000" pitchFamily="18" charset="-127"/>
          <a:ea typeface="고양체" panose="02030503000000000000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3FE487-D913-4FD3-9FF0-776846A547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5BC3037-880D-41D5-ABC2-3CD745CA7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2838" y="3602038"/>
            <a:ext cx="4415161" cy="1655762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16 </a:t>
            </a:r>
            <a:r>
              <a:rPr lang="ko-KR" altLang="en-US" dirty="0"/>
              <a:t>김성수 </a:t>
            </a:r>
            <a:r>
              <a:rPr lang="en-US" altLang="ko-KR" dirty="0"/>
              <a:t>15 </a:t>
            </a:r>
            <a:r>
              <a:rPr lang="ko-KR" altLang="en-US" dirty="0"/>
              <a:t>정재훈</a:t>
            </a:r>
            <a:endParaRPr lang="en-US" altLang="ko-KR" dirty="0"/>
          </a:p>
          <a:p>
            <a:r>
              <a:rPr lang="en-US" altLang="ko-KR" dirty="0"/>
              <a:t>14 </a:t>
            </a:r>
            <a:r>
              <a:rPr lang="ko-KR" altLang="en-US" dirty="0" err="1"/>
              <a:t>정택규</a:t>
            </a:r>
            <a:r>
              <a:rPr lang="ko-KR" altLang="en-US" dirty="0"/>
              <a:t> </a:t>
            </a:r>
            <a:r>
              <a:rPr lang="en-US" altLang="ko-KR" dirty="0"/>
              <a:t>16 </a:t>
            </a:r>
            <a:r>
              <a:rPr lang="ko-KR" altLang="en-US" dirty="0"/>
              <a:t>한서현</a:t>
            </a:r>
            <a:endParaRPr lang="en-US" altLang="ko-KR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4D9FBD74-DD01-4709-822A-9499AD4D327F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4415161" cy="165576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dirty="0">
                <a:latin typeface="고양체" panose="02030503000000000000" pitchFamily="18" charset="-127"/>
                <a:ea typeface="고양체" panose="02030503000000000000" pitchFamily="18" charset="-127"/>
              </a:rPr>
              <a:t>자바 팀 프로젝트</a:t>
            </a:r>
            <a:endParaRPr lang="en-US" altLang="ko-KR" sz="32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r>
              <a:rPr lang="en-US" altLang="ko-KR" sz="3200" dirty="0">
                <a:latin typeface="고양체" panose="02030503000000000000" pitchFamily="18" charset="-127"/>
                <a:ea typeface="고양체" panose="02030503000000000000" pitchFamily="18" charset="-127"/>
              </a:rPr>
              <a:t>6</a:t>
            </a:r>
            <a:r>
              <a:rPr lang="ko-KR" altLang="en-US" sz="3200" dirty="0">
                <a:latin typeface="고양체" panose="02030503000000000000" pitchFamily="18" charset="-127"/>
                <a:ea typeface="고양체" panose="02030503000000000000" pitchFamily="18" charset="-127"/>
              </a:rPr>
              <a:t>조</a:t>
            </a:r>
            <a:endParaRPr lang="en-US" altLang="ko-KR" sz="32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</p:txBody>
      </p:sp>
      <p:pic>
        <p:nvPicPr>
          <p:cNvPr id="8" name="그림 7" descr="클립아트이(가) 표시된 사진&#10;&#10;높은 신뢰도로 생성된 설명">
            <a:extLst>
              <a:ext uri="{FF2B5EF4-FFF2-40B4-BE49-F238E27FC236}">
                <a16:creationId xmlns:a16="http://schemas.microsoft.com/office/drawing/2014/main" id="{D1CCE865-C13C-4D74-AC2A-13846BE15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824" y="1494639"/>
            <a:ext cx="4746594" cy="1643048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549401-8FEC-4AC9-8130-5108104F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1884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804"/>
            <a:ext cx="3164633" cy="58119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dirty="0"/>
              <a:t> </a:t>
            </a:r>
            <a:r>
              <a:rPr lang="en-US" altLang="ko-KR" dirty="0" err="1"/>
              <a:t>GameChoiceListener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4152123" y="1431804"/>
            <a:ext cx="7201678" cy="4810376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3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메인 패널에서 버튼의 입력을 받기 위해 메인 패널 내부에서 선언된 클래스</a:t>
            </a:r>
          </a:p>
          <a:p>
            <a:r>
              <a:rPr lang="en-US" altLang="ko-KR" dirty="0" err="1"/>
              <a:t>actionPerformed</a:t>
            </a:r>
            <a:r>
              <a:rPr lang="en-US" altLang="ko-KR" dirty="0"/>
              <a:t>(</a:t>
            </a:r>
            <a:r>
              <a:rPr lang="en-US" altLang="ko-KR" dirty="0" err="1"/>
              <a:t>ActionEvent</a:t>
            </a:r>
            <a:r>
              <a:rPr lang="en-US" altLang="ko-KR" dirty="0"/>
              <a:t> e) </a:t>
            </a:r>
            <a:r>
              <a:rPr lang="ko-KR" altLang="en-US" dirty="0"/>
              <a:t>각 버튼에 따라 알맞은 동작을 하도록 </a:t>
            </a:r>
            <a:r>
              <a:rPr lang="en-US" altLang="ko-KR" dirty="0"/>
              <a:t>ActionListener </a:t>
            </a:r>
            <a:r>
              <a:rPr lang="ko-KR" altLang="en-US" dirty="0"/>
              <a:t>인터페이스의 메소드를 재정의한 메소드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EBFE3C9C-C2EF-41E4-B00F-EE5CE94122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39" t="24762" r="42995" b="69523"/>
          <a:stretch/>
        </p:blipFill>
        <p:spPr>
          <a:xfrm>
            <a:off x="838199" y="2108718"/>
            <a:ext cx="3132408" cy="87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04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804"/>
            <a:ext cx="2987351" cy="58119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dirty="0"/>
              <a:t> </a:t>
            </a:r>
            <a:r>
              <a:rPr lang="en-US" altLang="ko-KR" dirty="0" err="1"/>
              <a:t>ChickenGamePanel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3965511" y="1431803"/>
            <a:ext cx="7388290" cy="4810377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3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dirty="0"/>
              <a:t> get/set </a:t>
            </a:r>
            <a:r>
              <a:rPr lang="ko-KR" altLang="en-US" dirty="0"/>
              <a:t>메소드들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ChickenGamePanel</a:t>
            </a:r>
            <a:r>
              <a:rPr lang="en-US" altLang="ko-KR" dirty="0"/>
              <a:t>() </a:t>
            </a:r>
            <a:r>
              <a:rPr lang="ko-KR" altLang="en-US" dirty="0"/>
              <a:t>인스턴스 변수를 초기화하는 생성자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playSound</a:t>
            </a:r>
            <a:r>
              <a:rPr lang="en-US" altLang="ko-KR" dirty="0"/>
              <a:t>(File) BGM </a:t>
            </a:r>
            <a:r>
              <a:rPr lang="ko-KR" altLang="en-US" dirty="0"/>
              <a:t>재생 시켜주는 메소드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stopSound</a:t>
            </a:r>
            <a:r>
              <a:rPr lang="en-US" altLang="ko-KR" dirty="0"/>
              <a:t>() BGM </a:t>
            </a:r>
            <a:r>
              <a:rPr lang="ko-KR" altLang="en-US" dirty="0"/>
              <a:t>재생을 멈추는 메소드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initValues</a:t>
            </a:r>
            <a:r>
              <a:rPr lang="en-US" altLang="ko-KR" dirty="0"/>
              <a:t>() </a:t>
            </a:r>
            <a:r>
              <a:rPr lang="ko-KR" altLang="en-US" dirty="0"/>
              <a:t>게임 초기화 메소드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initKeyboardListener</a:t>
            </a:r>
            <a:r>
              <a:rPr lang="en-US" altLang="ko-KR" dirty="0"/>
              <a:t>() </a:t>
            </a:r>
            <a:r>
              <a:rPr lang="ko-KR" altLang="en-US" dirty="0"/>
              <a:t>키보드 입력이 가능하도록 포커스를 패널에 맞추는 메소드</a:t>
            </a:r>
            <a:endParaRPr lang="en-US" altLang="ko-KR" dirty="0"/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chickenLabelSetting</a:t>
            </a:r>
            <a:r>
              <a:rPr lang="en-US" altLang="ko-KR" dirty="0"/>
              <a:t>() </a:t>
            </a:r>
            <a:r>
              <a:rPr lang="ko-KR" altLang="en-US" dirty="0"/>
              <a:t>치킨을 랜덤으로 설정해주는 메소드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gameContinue</a:t>
            </a:r>
            <a:r>
              <a:rPr lang="en-US" altLang="ko-KR" dirty="0"/>
              <a:t>() </a:t>
            </a:r>
            <a:r>
              <a:rPr lang="ko-KR" altLang="en-US" dirty="0"/>
              <a:t>게임 종료 후 점수를 알려주고 다시 실행할지 물어보는 팝업창을 띄워주는 메소드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chickenImageSetting</a:t>
            </a:r>
            <a:r>
              <a:rPr lang="en-US" altLang="ko-KR" dirty="0"/>
              <a:t>(</a:t>
            </a:r>
            <a:r>
              <a:rPr lang="en-US" altLang="ko-KR" dirty="0" err="1"/>
              <a:t>int</a:t>
            </a:r>
            <a:r>
              <a:rPr lang="en-US" altLang="ko-KR" dirty="0"/>
              <a:t>, </a:t>
            </a:r>
            <a:r>
              <a:rPr lang="en-US" altLang="ko-KR" dirty="0" err="1"/>
              <a:t>int</a:t>
            </a:r>
            <a:r>
              <a:rPr lang="en-US" altLang="ko-KR" dirty="0"/>
              <a:t>) </a:t>
            </a:r>
            <a:r>
              <a:rPr lang="ko-KR" altLang="en-US" dirty="0"/>
              <a:t>치킨 배열 값</a:t>
            </a:r>
            <a:r>
              <a:rPr lang="en-US" altLang="ko-KR" dirty="0"/>
              <a:t>(</a:t>
            </a:r>
            <a:r>
              <a:rPr lang="en-US" altLang="ko-KR" dirty="0" err="1"/>
              <a:t>int</a:t>
            </a:r>
            <a:r>
              <a:rPr lang="en-US" altLang="ko-KR" dirty="0"/>
              <a:t>)</a:t>
            </a:r>
            <a:r>
              <a:rPr lang="ko-KR" altLang="en-US" dirty="0"/>
              <a:t>를 받아서 게임 내에 이미지를 맞춰 표시해주는</a:t>
            </a:r>
            <a:r>
              <a:rPr lang="en-US" altLang="ko-KR" dirty="0"/>
              <a:t> </a:t>
            </a:r>
            <a:r>
              <a:rPr lang="ko-KR" altLang="en-US" dirty="0"/>
              <a:t>메소드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gameReadyTimer</a:t>
            </a:r>
            <a:r>
              <a:rPr lang="en-US" altLang="ko-KR" dirty="0"/>
              <a:t>() </a:t>
            </a:r>
            <a:r>
              <a:rPr lang="ko-KR" altLang="en-US" dirty="0"/>
              <a:t>게임 시작 전 </a:t>
            </a:r>
            <a:r>
              <a:rPr lang="en-US" altLang="ko-KR" dirty="0"/>
              <a:t>3</a:t>
            </a:r>
            <a:r>
              <a:rPr lang="ko-KR" altLang="en-US" dirty="0"/>
              <a:t>초 준비 타이머 메소드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gameTimer</a:t>
            </a:r>
            <a:r>
              <a:rPr lang="en-US" altLang="ko-KR" dirty="0"/>
              <a:t>() </a:t>
            </a:r>
            <a:r>
              <a:rPr lang="ko-KR" altLang="en-US" dirty="0"/>
              <a:t>게임 </a:t>
            </a:r>
            <a:r>
              <a:rPr lang="en-US" altLang="ko-KR" dirty="0"/>
              <a:t>30</a:t>
            </a:r>
            <a:r>
              <a:rPr lang="ko-KR" altLang="en-US" dirty="0"/>
              <a:t>초 제한시간 타이머 메소드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11</a:t>
            </a:fld>
            <a:endParaRPr lang="ko-KR" altLang="en-US" dirty="0"/>
          </a:p>
        </p:txBody>
      </p:sp>
      <p:pic>
        <p:nvPicPr>
          <p:cNvPr id="8" name="그림 7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FD3FD244-C03B-473D-93A1-171E5696FC7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7" t="22984" r="57365" b="3111"/>
          <a:stretch/>
        </p:blipFill>
        <p:spPr>
          <a:xfrm>
            <a:off x="838199" y="2067604"/>
            <a:ext cx="2987351" cy="455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980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804"/>
            <a:ext cx="3855097" cy="58119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dirty="0"/>
              <a:t> </a:t>
            </a:r>
            <a:r>
              <a:rPr lang="en-US" altLang="ko-KR" dirty="0" err="1"/>
              <a:t>ChickenAnimation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4803313" y="1431804"/>
            <a:ext cx="6550488" cy="4810376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2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 </a:t>
            </a:r>
            <a:r>
              <a:rPr lang="en-US" altLang="ko-KR" dirty="0" err="1"/>
              <a:t>ChickenAnimation</a:t>
            </a:r>
            <a:r>
              <a:rPr lang="en-US" altLang="ko-KR" dirty="0"/>
              <a:t>(</a:t>
            </a:r>
            <a:r>
              <a:rPr lang="en-US" altLang="ko-KR" dirty="0" err="1"/>
              <a:t>ChickenGamePanel</a:t>
            </a:r>
            <a:r>
              <a:rPr lang="en-US" altLang="ko-KR" dirty="0"/>
              <a:t> </a:t>
            </a:r>
            <a:r>
              <a:rPr lang="en-US" altLang="ko-KR" dirty="0" err="1"/>
              <a:t>chickenPanel</a:t>
            </a:r>
            <a:r>
              <a:rPr lang="en-US" altLang="ko-KR" dirty="0"/>
              <a:t>) </a:t>
            </a:r>
            <a:r>
              <a:rPr lang="ko-KR" altLang="en-US" dirty="0"/>
              <a:t>인스턴스 변수를 초기화하는 생성자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 get/set </a:t>
            </a:r>
            <a:r>
              <a:rPr lang="ko-KR" altLang="en-US" dirty="0"/>
              <a:t>메소드들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en-US" altLang="ko-KR" dirty="0" err="1"/>
              <a:t>animatingAnswerFeedBack</a:t>
            </a:r>
            <a:r>
              <a:rPr lang="en-US" altLang="ko-KR" dirty="0"/>
              <a:t>(Timer) GOOD, BAD </a:t>
            </a:r>
            <a:r>
              <a:rPr lang="ko-KR" altLang="en-US" dirty="0"/>
              <a:t>애니메이션 메소드</a:t>
            </a:r>
          </a:p>
          <a:p>
            <a:r>
              <a:rPr lang="en-US" altLang="ko-KR" dirty="0"/>
              <a:t> </a:t>
            </a:r>
            <a:r>
              <a:rPr lang="en-US" altLang="ko-KR" dirty="0" err="1"/>
              <a:t>animatingChickenSetting</a:t>
            </a:r>
            <a:r>
              <a:rPr lang="en-US" altLang="ko-KR" dirty="0"/>
              <a:t>(</a:t>
            </a:r>
            <a:r>
              <a:rPr lang="en-US" altLang="ko-KR" dirty="0" err="1"/>
              <a:t>int</a:t>
            </a:r>
            <a:r>
              <a:rPr lang="en-US" altLang="ko-KR" dirty="0"/>
              <a:t>, Timer, </a:t>
            </a:r>
            <a:r>
              <a:rPr lang="en-US" altLang="ko-KR" dirty="0" err="1"/>
              <a:t>JLabel</a:t>
            </a:r>
            <a:r>
              <a:rPr lang="en-US" altLang="ko-KR" dirty="0"/>
              <a:t>) </a:t>
            </a:r>
            <a:r>
              <a:rPr lang="ko-KR" altLang="en-US" dirty="0"/>
              <a:t>치킨들을 한 </a:t>
            </a:r>
            <a:r>
              <a:rPr lang="ko-KR" altLang="en-US" dirty="0" err="1"/>
              <a:t>칸씩</a:t>
            </a:r>
            <a:r>
              <a:rPr lang="ko-KR" altLang="en-US" dirty="0"/>
              <a:t> 당기고</a:t>
            </a:r>
            <a:r>
              <a:rPr lang="en-US" altLang="ko-KR" dirty="0"/>
              <a:t>, </a:t>
            </a:r>
            <a:r>
              <a:rPr lang="ko-KR" altLang="en-US" dirty="0"/>
              <a:t>치킨을 옮기는 애니메이션 메소드</a:t>
            </a:r>
            <a:endParaRPr lang="en-US" altLang="ko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ECDC5181-BCA4-4E79-8BE5-1813E5B23D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" t="56735" r="74784" b="25170"/>
          <a:stretch/>
        </p:blipFill>
        <p:spPr>
          <a:xfrm>
            <a:off x="796232" y="2012994"/>
            <a:ext cx="3965112" cy="179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50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31804"/>
            <a:ext cx="2819400" cy="58119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dirty="0"/>
              <a:t> </a:t>
            </a:r>
            <a:r>
              <a:rPr lang="en-US" altLang="ko-KR" dirty="0" err="1"/>
              <a:t>ArrowKeyListener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3825551" y="1431804"/>
            <a:ext cx="7528250" cy="4810376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2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err="1"/>
              <a:t>keyPressed</a:t>
            </a:r>
            <a:r>
              <a:rPr lang="en-US" altLang="ko-KR" dirty="0"/>
              <a:t>(</a:t>
            </a:r>
            <a:r>
              <a:rPr lang="en-US" altLang="ko-KR" dirty="0" err="1"/>
              <a:t>KeyEvent</a:t>
            </a:r>
            <a:r>
              <a:rPr lang="en-US" altLang="ko-KR" dirty="0"/>
              <a:t>) </a:t>
            </a:r>
            <a:r>
              <a:rPr lang="ko-KR" altLang="en-US" dirty="0"/>
              <a:t>게임 진행을 위해 키 입력을 받는</a:t>
            </a:r>
            <a:r>
              <a:rPr lang="en-US" altLang="ko-KR" dirty="0"/>
              <a:t> </a:t>
            </a:r>
            <a:r>
              <a:rPr lang="ko-KR" altLang="en-US" dirty="0"/>
              <a:t>메소드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8A8328E0-DC94-4588-8198-2083DFB59A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17" t="87139" r="81163" b="7787"/>
          <a:stretch/>
        </p:blipFill>
        <p:spPr>
          <a:xfrm>
            <a:off x="979354" y="2197673"/>
            <a:ext cx="2537094" cy="80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85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804"/>
            <a:ext cx="2987351" cy="58119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dirty="0"/>
              <a:t> </a:t>
            </a:r>
            <a:r>
              <a:rPr lang="en-US" altLang="ko-KR" dirty="0" err="1"/>
              <a:t>RunningGamePanel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3965511" y="1431804"/>
            <a:ext cx="7388290" cy="4810376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2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 err="1"/>
              <a:t>RunningGamePanel</a:t>
            </a:r>
            <a:r>
              <a:rPr lang="en-US" altLang="ko-KR" sz="1600" dirty="0"/>
              <a:t>(</a:t>
            </a:r>
            <a:r>
              <a:rPr lang="en-US" altLang="ko-KR" sz="1600" dirty="0" err="1"/>
              <a:t>JFrame</a:t>
            </a:r>
            <a:r>
              <a:rPr lang="en-US" altLang="ko-KR" sz="1600" dirty="0"/>
              <a:t> frame) </a:t>
            </a:r>
            <a:r>
              <a:rPr lang="ko-KR" altLang="en-US" sz="1600" dirty="0"/>
              <a:t>인스턴스 변수 초기화와 </a:t>
            </a:r>
            <a:r>
              <a:rPr lang="en-US" altLang="ko-KR" sz="1600" dirty="0"/>
              <a:t>Thread</a:t>
            </a:r>
            <a:r>
              <a:rPr lang="ko-KR" altLang="en-US" sz="1600" dirty="0"/>
              <a:t> 실행을 하는 생성자</a:t>
            </a:r>
            <a:endParaRPr lang="en-US" altLang="ko-KR" sz="1600" dirty="0"/>
          </a:p>
          <a:p>
            <a:r>
              <a:rPr lang="en-US" altLang="ko-KR" sz="1600" dirty="0" err="1"/>
              <a:t>initKeyboardListener</a:t>
            </a:r>
            <a:r>
              <a:rPr lang="en-US" altLang="ko-KR" sz="1600" dirty="0"/>
              <a:t>() </a:t>
            </a:r>
            <a:r>
              <a:rPr lang="ko-KR" altLang="en-US" sz="1600" dirty="0"/>
              <a:t>키보드 입력이 가능하도록 포커스를 맞춰주는 메소드</a:t>
            </a:r>
            <a:endParaRPr lang="en-US" altLang="ko-KR" sz="1600" dirty="0"/>
          </a:p>
          <a:p>
            <a:r>
              <a:rPr lang="en-US" altLang="ko-KR" sz="1600" dirty="0"/>
              <a:t>stop() </a:t>
            </a:r>
            <a:r>
              <a:rPr lang="ko-KR" altLang="en-US" sz="1600" dirty="0"/>
              <a:t>게임 </a:t>
            </a:r>
            <a:r>
              <a:rPr lang="en-US" altLang="ko-KR" sz="1600" dirty="0"/>
              <a:t>Thread</a:t>
            </a:r>
            <a:r>
              <a:rPr lang="ko-KR" altLang="en-US" sz="1600" dirty="0"/>
              <a:t>를 중지하는 메소드</a:t>
            </a:r>
            <a:endParaRPr lang="en-US" altLang="ko-KR" sz="1600" dirty="0"/>
          </a:p>
          <a:p>
            <a:r>
              <a:rPr lang="en-US" altLang="ko-KR" sz="1600" dirty="0" err="1"/>
              <a:t>init</a:t>
            </a:r>
            <a:r>
              <a:rPr lang="en-US" altLang="ko-KR" sz="1600" dirty="0"/>
              <a:t>() </a:t>
            </a:r>
            <a:r>
              <a:rPr lang="ko-KR" altLang="en-US" sz="1600" dirty="0"/>
              <a:t>변수 초기화 메소드</a:t>
            </a:r>
            <a:endParaRPr lang="en-US" altLang="ko-KR" sz="1600" dirty="0"/>
          </a:p>
          <a:p>
            <a:r>
              <a:rPr lang="en-US" altLang="ko-KR" sz="1600" dirty="0"/>
              <a:t>start()  </a:t>
            </a:r>
            <a:r>
              <a:rPr lang="ko-KR" altLang="en-US" sz="1600" dirty="0"/>
              <a:t>게임 </a:t>
            </a:r>
            <a:r>
              <a:rPr lang="en-US" altLang="ko-KR" sz="1600" dirty="0"/>
              <a:t>Thread</a:t>
            </a:r>
            <a:r>
              <a:rPr lang="ko-KR" altLang="en-US" sz="1600" dirty="0"/>
              <a:t>를 실행하는 메소드</a:t>
            </a:r>
            <a:endParaRPr lang="en-US" altLang="ko-KR" sz="1600" dirty="0"/>
          </a:p>
          <a:p>
            <a:r>
              <a:rPr lang="en-US" altLang="ko-KR" sz="1600" dirty="0"/>
              <a:t>run() </a:t>
            </a:r>
            <a:r>
              <a:rPr lang="ko-KR" altLang="en-US" sz="1600" dirty="0"/>
              <a:t>게임 </a:t>
            </a:r>
            <a:r>
              <a:rPr lang="en-US" altLang="ko-KR" sz="1600" dirty="0"/>
              <a:t>Thread</a:t>
            </a:r>
            <a:r>
              <a:rPr lang="ko-KR" altLang="en-US" sz="1600" dirty="0"/>
              <a:t>가 작업할 것들을 구현한 메소드</a:t>
            </a:r>
            <a:endParaRPr lang="en-US" altLang="ko-KR" sz="1600" dirty="0"/>
          </a:p>
          <a:p>
            <a:r>
              <a:rPr lang="en-US" altLang="ko-KR" sz="1600" dirty="0" err="1"/>
              <a:t>gameContinue</a:t>
            </a:r>
            <a:r>
              <a:rPr lang="en-US" altLang="ko-KR" sz="1600" dirty="0"/>
              <a:t>()  </a:t>
            </a:r>
            <a:r>
              <a:rPr lang="ko-KR" altLang="en-US" sz="1600" dirty="0"/>
              <a:t>게임오버가 되면 게임을 다시 할 것인지</a:t>
            </a:r>
            <a:r>
              <a:rPr lang="en-US" altLang="ko-KR" sz="1600" dirty="0"/>
              <a:t>, </a:t>
            </a:r>
            <a:r>
              <a:rPr lang="ko-KR" altLang="en-US" sz="1600" dirty="0"/>
              <a:t>메뉴로 되돌아갈 것인지를 묻는 창을 띄우는 메소드</a:t>
            </a:r>
            <a:endParaRPr lang="en-US" altLang="ko-KR" sz="1600" dirty="0"/>
          </a:p>
          <a:p>
            <a:r>
              <a:rPr lang="en-US" altLang="ko-KR" sz="1600" dirty="0" err="1"/>
              <a:t>barrierProcess</a:t>
            </a:r>
            <a:r>
              <a:rPr lang="en-US" altLang="ko-KR" sz="1600" dirty="0"/>
              <a:t>() </a:t>
            </a:r>
            <a:r>
              <a:rPr lang="ko-KR" altLang="en-US" sz="1600" dirty="0"/>
              <a:t>게임에 등장하는 장애물들의 생성</a:t>
            </a:r>
            <a:r>
              <a:rPr lang="en-US" altLang="ko-KR" sz="1600" dirty="0"/>
              <a:t>, </a:t>
            </a:r>
            <a:r>
              <a:rPr lang="ko-KR" altLang="en-US" sz="1600" dirty="0"/>
              <a:t>소멸</a:t>
            </a:r>
            <a:r>
              <a:rPr lang="en-US" altLang="ko-KR" sz="1600" dirty="0"/>
              <a:t>, </a:t>
            </a:r>
            <a:r>
              <a:rPr lang="ko-KR" altLang="en-US" sz="1600" dirty="0"/>
              <a:t>위치 갱신 등을 담당하는 메소드</a:t>
            </a:r>
            <a:endParaRPr lang="en-US" altLang="ko-KR" sz="1600" dirty="0"/>
          </a:p>
          <a:p>
            <a:r>
              <a:rPr lang="en-US" altLang="ko-KR" sz="1600" dirty="0" err="1"/>
              <a:t>KeyProcess</a:t>
            </a:r>
            <a:r>
              <a:rPr lang="en-US" altLang="ko-KR" sz="1600" dirty="0"/>
              <a:t>() </a:t>
            </a:r>
            <a:r>
              <a:rPr lang="ko-KR" altLang="en-US" sz="1600" dirty="0"/>
              <a:t>매 프레임이 갱신 될 때마다 불리며 인풋을 받는 메소드</a:t>
            </a:r>
            <a:r>
              <a:rPr lang="en-US" altLang="ko-KR" sz="1600" dirty="0"/>
              <a:t>. </a:t>
            </a:r>
            <a:r>
              <a:rPr lang="ko-KR" altLang="en-US" sz="1600" dirty="0"/>
              <a:t>스페이스 바가 눌렸을 경우 플레이어 오브젝트의 점프 애니메이션을 실행하며</a:t>
            </a:r>
            <a:r>
              <a:rPr lang="en-US" altLang="ko-KR" sz="1600" dirty="0"/>
              <a:t>, 2</a:t>
            </a:r>
            <a:r>
              <a:rPr lang="ko-KR" altLang="en-US" sz="1600" dirty="0"/>
              <a:t>번 이상의 입력을 제한하는 역할도 한다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crash() </a:t>
            </a:r>
            <a:r>
              <a:rPr lang="ko-KR" altLang="en-US" sz="1600" dirty="0"/>
              <a:t>플레이어와 장애물의 충돌여부를 반환하는 메소드</a:t>
            </a:r>
            <a:endParaRPr lang="en-US" altLang="ko-KR" sz="1600" dirty="0"/>
          </a:p>
          <a:p>
            <a:r>
              <a:rPr lang="en-US" altLang="ko-KR" sz="1600" dirty="0"/>
              <a:t>paint(Graphics g) </a:t>
            </a:r>
            <a:r>
              <a:rPr lang="ko-KR" altLang="en-US" sz="1600" dirty="0"/>
              <a:t>각 오브젝트들의 갱신된 새로운 위치에 맞게 그림을 그리도록 재정의하는 메소드</a:t>
            </a:r>
            <a:endParaRPr lang="en-US" altLang="ko-KR" sz="1600" dirty="0"/>
          </a:p>
          <a:p>
            <a:r>
              <a:rPr lang="en-US" altLang="ko-KR" sz="1600" dirty="0"/>
              <a:t>update(Graphics g) </a:t>
            </a:r>
            <a:r>
              <a:rPr lang="ko-KR" altLang="en-US" sz="1600" dirty="0"/>
              <a:t>더블 버퍼링을 위해 재정의하는 메소드</a:t>
            </a:r>
            <a:endParaRPr lang="en-US" altLang="ko-KR" sz="1600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8" name="그림 7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4103CF34-4B7C-4E3E-AF7A-8499AA0791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06" t="28191" r="16218" b="8980"/>
          <a:stretch/>
        </p:blipFill>
        <p:spPr>
          <a:xfrm>
            <a:off x="979852" y="2078584"/>
            <a:ext cx="2704046" cy="458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83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804"/>
            <a:ext cx="2987351" cy="58119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dirty="0"/>
              <a:t> </a:t>
            </a:r>
            <a:r>
              <a:rPr lang="en-US" altLang="ko-KR" dirty="0" err="1"/>
              <a:t>RunningGamePanel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3965510" y="1431804"/>
            <a:ext cx="7388290" cy="4810376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2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 </a:t>
            </a:r>
            <a:r>
              <a:rPr lang="en-US" altLang="ko-KR" dirty="0" err="1"/>
              <a:t>draw_Background</a:t>
            </a:r>
            <a:r>
              <a:rPr lang="en-US" altLang="ko-KR" dirty="0"/>
              <a:t>(Graphics g) </a:t>
            </a:r>
            <a:r>
              <a:rPr lang="ko-KR" altLang="en-US" dirty="0"/>
              <a:t>매 프레임마다 갱신된 위치에 배경 이미지를 그리는 메소드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en-US" altLang="ko-KR" dirty="0" err="1"/>
              <a:t>draw_Player</a:t>
            </a:r>
            <a:r>
              <a:rPr lang="en-US" altLang="ko-KR" dirty="0"/>
              <a:t>(Graphics g) </a:t>
            </a:r>
            <a:r>
              <a:rPr lang="ko-KR" altLang="en-US" dirty="0"/>
              <a:t>매 프레임마다 갱신된 위치에 플레이어 오브젝트를 그리는 메소드</a:t>
            </a:r>
            <a:r>
              <a:rPr lang="en-US" altLang="ko-KR" dirty="0"/>
              <a:t> </a:t>
            </a:r>
          </a:p>
          <a:p>
            <a:pPr>
              <a:lnSpc>
                <a:spcPct val="105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draw_Barrier</a:t>
            </a:r>
            <a:r>
              <a:rPr lang="en-US" altLang="ko-KR" dirty="0"/>
              <a:t>(Graphics g) </a:t>
            </a:r>
            <a:r>
              <a:rPr lang="ko-KR" altLang="en-US" dirty="0"/>
              <a:t>매 프레임마다 갱신된 위치에 장애물들을 그리는 메소드</a:t>
            </a:r>
            <a:endParaRPr lang="en-US" altLang="ko-KR" dirty="0"/>
          </a:p>
          <a:p>
            <a:pPr>
              <a:lnSpc>
                <a:spcPct val="105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draw_StatusText</a:t>
            </a:r>
            <a:r>
              <a:rPr lang="en-US" altLang="ko-KR" dirty="0"/>
              <a:t>(Graphics g) </a:t>
            </a:r>
            <a:r>
              <a:rPr lang="ko-KR" altLang="en-US" dirty="0"/>
              <a:t>매 프레임마다 갱신된 점수 레이블을 그리는 메소드</a:t>
            </a:r>
            <a:endParaRPr lang="en-US" altLang="ko-KR" dirty="0"/>
          </a:p>
          <a:p>
            <a:pPr>
              <a:lnSpc>
                <a:spcPct val="105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setJumpCount</a:t>
            </a:r>
            <a:r>
              <a:rPr lang="en-US" altLang="ko-KR" dirty="0"/>
              <a:t>(</a:t>
            </a:r>
            <a:r>
              <a:rPr lang="en-US" altLang="ko-KR" dirty="0" err="1"/>
              <a:t>int</a:t>
            </a:r>
            <a:r>
              <a:rPr lang="en-US" altLang="ko-KR" dirty="0"/>
              <a:t> n) </a:t>
            </a:r>
            <a:r>
              <a:rPr lang="ko-KR" altLang="en-US" dirty="0"/>
              <a:t>플레이어의 점프횟수를 파라미터로 받은 수 만큼 초기화하는 메소드</a:t>
            </a:r>
            <a:endParaRPr lang="en-US" altLang="ko-KR" dirty="0"/>
          </a:p>
          <a:p>
            <a:pPr>
              <a:lnSpc>
                <a:spcPct val="105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keyPressed</a:t>
            </a:r>
            <a:r>
              <a:rPr lang="en-US" altLang="ko-KR" dirty="0"/>
              <a:t>(</a:t>
            </a:r>
            <a:r>
              <a:rPr lang="en-US" altLang="ko-KR" dirty="0" err="1"/>
              <a:t>KeyEvent</a:t>
            </a:r>
            <a:r>
              <a:rPr lang="en-US" altLang="ko-KR" dirty="0"/>
              <a:t> arg0) </a:t>
            </a:r>
            <a:r>
              <a:rPr lang="ko-KR" altLang="en-US" dirty="0"/>
              <a:t>스페이스바를 눌렀을 때 점프 횟수와 </a:t>
            </a:r>
            <a:r>
              <a:rPr lang="en-US" altLang="ko-KR" dirty="0"/>
              <a:t>key</a:t>
            </a:r>
            <a:r>
              <a:rPr lang="ko-KR" altLang="en-US" dirty="0"/>
              <a:t>가 눌렸는 지의 </a:t>
            </a:r>
            <a:r>
              <a:rPr lang="en-US" altLang="ko-KR" dirty="0" err="1"/>
              <a:t>boolean</a:t>
            </a:r>
            <a:r>
              <a:rPr lang="ko-KR" altLang="en-US" dirty="0"/>
              <a:t>변수를 갱신하는 </a:t>
            </a:r>
            <a:r>
              <a:rPr lang="en-US" altLang="ko-KR" dirty="0" err="1"/>
              <a:t>keyListener</a:t>
            </a:r>
            <a:r>
              <a:rPr lang="en-US" altLang="ko-KR" dirty="0"/>
              <a:t> </a:t>
            </a:r>
            <a:r>
              <a:rPr lang="ko-KR" altLang="en-US" dirty="0"/>
              <a:t>인터페이스 메소드</a:t>
            </a:r>
            <a:endParaRPr lang="en-US" altLang="ko-KR" dirty="0"/>
          </a:p>
          <a:p>
            <a:pPr>
              <a:lnSpc>
                <a:spcPct val="105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keyReleased</a:t>
            </a:r>
            <a:r>
              <a:rPr lang="en-US" altLang="ko-KR" dirty="0"/>
              <a:t>(</a:t>
            </a:r>
            <a:r>
              <a:rPr lang="en-US" altLang="ko-KR" dirty="0" err="1"/>
              <a:t>KeyEvent</a:t>
            </a:r>
            <a:r>
              <a:rPr lang="en-US" altLang="ko-KR" dirty="0"/>
              <a:t> arg0), </a:t>
            </a:r>
            <a:r>
              <a:rPr lang="en-US" altLang="ko-KR" dirty="0" err="1"/>
              <a:t>keyTyped</a:t>
            </a:r>
            <a:r>
              <a:rPr lang="en-US" altLang="ko-KR" dirty="0"/>
              <a:t>(</a:t>
            </a:r>
            <a:r>
              <a:rPr lang="en-US" altLang="ko-KR" dirty="0" err="1"/>
              <a:t>KeyEvent</a:t>
            </a:r>
            <a:r>
              <a:rPr lang="en-US" altLang="ko-KR" dirty="0"/>
              <a:t> arg0) </a:t>
            </a:r>
            <a:r>
              <a:rPr lang="ko-KR" altLang="en-US" dirty="0"/>
              <a:t>재정의 안함</a:t>
            </a:r>
            <a:r>
              <a:rPr lang="en-US" altLang="ko-KR" dirty="0"/>
              <a:t> </a:t>
            </a:r>
          </a:p>
          <a:p>
            <a:pPr>
              <a:lnSpc>
                <a:spcPct val="105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playSound</a:t>
            </a:r>
            <a:r>
              <a:rPr lang="en-US" altLang="ko-KR" dirty="0"/>
              <a:t>(File sound) </a:t>
            </a:r>
            <a:r>
              <a:rPr lang="ko-KR" altLang="en-US" dirty="0"/>
              <a:t>파라미터로 받은 음악 파일을 재생하는 메소드</a:t>
            </a:r>
            <a:endParaRPr lang="en-US" altLang="ko-KR" dirty="0"/>
          </a:p>
          <a:p>
            <a:pPr>
              <a:lnSpc>
                <a:spcPct val="105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playSound</a:t>
            </a:r>
            <a:r>
              <a:rPr lang="en-US" altLang="ko-KR" dirty="0"/>
              <a:t>(File sound, Clip clip) </a:t>
            </a:r>
            <a:r>
              <a:rPr lang="ko-KR" altLang="en-US" dirty="0"/>
              <a:t>파라미터로 받은 음악 파일을 재생하며</a:t>
            </a:r>
            <a:r>
              <a:rPr lang="en-US" altLang="ko-KR" dirty="0"/>
              <a:t>, </a:t>
            </a:r>
            <a:r>
              <a:rPr lang="ko-KR" altLang="en-US" dirty="0"/>
              <a:t>배경 음악과 같이 중간에 멈추는 등의 동작이 필요한 파일의 경우 </a:t>
            </a:r>
            <a:r>
              <a:rPr lang="en-US" altLang="ko-KR" dirty="0"/>
              <a:t>clip</a:t>
            </a:r>
            <a:r>
              <a:rPr lang="ko-KR" altLang="en-US" dirty="0"/>
              <a:t>을 파라미터로 받아 이를 가능하도록 오버로딩한 메소드</a:t>
            </a:r>
            <a:endParaRPr lang="en-US" altLang="ko-KR" dirty="0"/>
          </a:p>
          <a:p>
            <a:pPr>
              <a:lnSpc>
                <a:spcPct val="105000"/>
              </a:lnSpc>
            </a:pPr>
            <a:r>
              <a:rPr lang="en-US" altLang="ko-KR" dirty="0"/>
              <a:t> </a:t>
            </a:r>
            <a:r>
              <a:rPr lang="en-US" altLang="ko-KR" dirty="0" err="1"/>
              <a:t>stopSound</a:t>
            </a:r>
            <a:r>
              <a:rPr lang="en-US" altLang="ko-KR" dirty="0"/>
              <a:t>(Clip clip) </a:t>
            </a:r>
            <a:r>
              <a:rPr lang="ko-KR" altLang="en-US" dirty="0"/>
              <a:t>재생 중인 음악 파일을 정지하는 메소드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3A1C4FE2-A634-43D7-9B27-1DEDFA3356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06" t="27483" r="15721" b="8980"/>
          <a:stretch/>
        </p:blipFill>
        <p:spPr>
          <a:xfrm>
            <a:off x="838199" y="2012994"/>
            <a:ext cx="2845840" cy="469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544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804"/>
            <a:ext cx="2688771" cy="58119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dirty="0"/>
              <a:t> </a:t>
            </a:r>
            <a:r>
              <a:rPr lang="en-US" altLang="ko-KR" dirty="0" err="1"/>
              <a:t>JummpingThread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3713584" y="1431804"/>
            <a:ext cx="7640217" cy="4810376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2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 </a:t>
            </a:r>
            <a:r>
              <a:rPr lang="en-US" altLang="ko-KR" dirty="0" err="1"/>
              <a:t>JumpThread</a:t>
            </a:r>
            <a:r>
              <a:rPr lang="en-US" altLang="ko-KR" dirty="0"/>
              <a:t>(</a:t>
            </a:r>
            <a:r>
              <a:rPr lang="en-US" altLang="ko-KR" dirty="0" err="1"/>
              <a:t>RunningGamePanel</a:t>
            </a:r>
            <a:r>
              <a:rPr lang="en-US" altLang="ko-KR" dirty="0"/>
              <a:t> gf) </a:t>
            </a:r>
            <a:r>
              <a:rPr lang="ko-KR" altLang="en-US" dirty="0"/>
              <a:t>게임 패널 객체를 인스턴스 변수에 저장하는 생성자</a:t>
            </a:r>
            <a:endParaRPr lang="en-US" altLang="ko-KR" dirty="0"/>
          </a:p>
          <a:p>
            <a:r>
              <a:rPr lang="en-US" altLang="ko-KR" dirty="0"/>
              <a:t> start() </a:t>
            </a:r>
            <a:r>
              <a:rPr lang="en-US" altLang="ko-KR" dirty="0" err="1"/>
              <a:t>JumpThread</a:t>
            </a:r>
            <a:r>
              <a:rPr lang="ko-KR" altLang="en-US" dirty="0"/>
              <a:t> 실행 메소드</a:t>
            </a:r>
            <a:endParaRPr lang="en-US" altLang="ko-KR" dirty="0"/>
          </a:p>
          <a:p>
            <a:r>
              <a:rPr lang="en-US" altLang="ko-KR" dirty="0"/>
              <a:t> stop() </a:t>
            </a:r>
            <a:r>
              <a:rPr lang="en-US" altLang="ko-KR" dirty="0" err="1"/>
              <a:t>JumpThread</a:t>
            </a:r>
            <a:r>
              <a:rPr lang="ko-KR" altLang="en-US" dirty="0"/>
              <a:t>의 작동을 멈추는 메소드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en-US" altLang="ko-KR" dirty="0" err="1"/>
              <a:t>isRunning</a:t>
            </a:r>
            <a:r>
              <a:rPr lang="en-US" altLang="ko-KR" dirty="0"/>
              <a:t>() </a:t>
            </a:r>
            <a:r>
              <a:rPr lang="en-US" altLang="ko-KR" dirty="0" err="1"/>
              <a:t>JumpThread</a:t>
            </a:r>
            <a:r>
              <a:rPr lang="ko-KR" altLang="en-US" dirty="0"/>
              <a:t>가 동작 중인지의 여부를 반환하는 메소드</a:t>
            </a:r>
            <a:endParaRPr lang="en-US" altLang="ko-KR" dirty="0"/>
          </a:p>
          <a:p>
            <a:r>
              <a:rPr lang="en-US" altLang="ko-KR" dirty="0"/>
              <a:t> run() </a:t>
            </a:r>
            <a:r>
              <a:rPr lang="en-US" altLang="ko-KR" dirty="0" err="1"/>
              <a:t>JumpThread</a:t>
            </a:r>
            <a:r>
              <a:rPr lang="ko-KR" altLang="en-US" dirty="0"/>
              <a:t>의 </a:t>
            </a:r>
            <a:r>
              <a:rPr lang="en-US" altLang="ko-KR" dirty="0"/>
              <a:t>Thread</a:t>
            </a:r>
            <a:r>
              <a:rPr lang="ko-KR" altLang="en-US" dirty="0"/>
              <a:t> 동작을 구현하여 플레이어의 프레임 별 위치를 갱신하는 메소드</a:t>
            </a:r>
            <a:endParaRPr lang="en-US" altLang="ko-KR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AAFFECB5-456B-47B3-B77B-48A9998073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08" t="41632" r="1669" b="44491"/>
          <a:stretch/>
        </p:blipFill>
        <p:spPr>
          <a:xfrm>
            <a:off x="921716" y="2061038"/>
            <a:ext cx="2521738" cy="177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292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31804"/>
            <a:ext cx="1597090" cy="58119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dirty="0"/>
              <a:t> Barrier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2677886" y="1431804"/>
            <a:ext cx="8675915" cy="4810376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2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 Barrier(</a:t>
            </a:r>
            <a:r>
              <a:rPr lang="en-US" altLang="ko-KR" dirty="0" err="1"/>
              <a:t>int</a:t>
            </a:r>
            <a:r>
              <a:rPr lang="en-US" altLang="ko-KR" dirty="0"/>
              <a:t> x, </a:t>
            </a:r>
            <a:r>
              <a:rPr lang="en-US" altLang="ko-KR" dirty="0" err="1"/>
              <a:t>int</a:t>
            </a:r>
            <a:r>
              <a:rPr lang="en-US" altLang="ko-KR" dirty="0"/>
              <a:t> y, </a:t>
            </a:r>
            <a:r>
              <a:rPr lang="en-US" altLang="ko-KR" dirty="0" err="1"/>
              <a:t>int</a:t>
            </a:r>
            <a:r>
              <a:rPr lang="en-US" altLang="ko-KR" dirty="0"/>
              <a:t> speed) </a:t>
            </a:r>
            <a:r>
              <a:rPr lang="ko-KR" altLang="en-US" dirty="0"/>
              <a:t>장애물의 위치</a:t>
            </a:r>
            <a:r>
              <a:rPr lang="en-US" altLang="ko-KR" dirty="0"/>
              <a:t>, </a:t>
            </a:r>
            <a:r>
              <a:rPr lang="ko-KR" altLang="en-US" dirty="0"/>
              <a:t>속도를 파라미터로 받아 인스턴스 변수에 저장하는 생성자</a:t>
            </a:r>
            <a:endParaRPr lang="en-US" altLang="ko-KR" dirty="0"/>
          </a:p>
          <a:p>
            <a:r>
              <a:rPr lang="en-US" altLang="ko-KR" dirty="0"/>
              <a:t> move() Barrier</a:t>
            </a:r>
            <a:r>
              <a:rPr lang="ko-KR" altLang="en-US" dirty="0"/>
              <a:t>의 </a:t>
            </a:r>
            <a:r>
              <a:rPr lang="en-US" altLang="ko-KR" dirty="0"/>
              <a:t>x</a:t>
            </a:r>
            <a:r>
              <a:rPr lang="ko-KR" altLang="en-US" dirty="0"/>
              <a:t>좌표를 객체의 속도만큼 감소시켜 왼쪽으로 움직이는 메소드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17</a:t>
            </a:fld>
            <a:endParaRPr lang="ko-KR" altLang="en-US"/>
          </a:p>
        </p:txBody>
      </p:sp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7227B925-4389-4674-81BA-58716FD41E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94" t="75646" r="3339" b="14014"/>
          <a:stretch/>
        </p:blipFill>
        <p:spPr>
          <a:xfrm>
            <a:off x="786566" y="2099389"/>
            <a:ext cx="1700360" cy="110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005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2BB4C-17B7-430E-8F4B-A056B7878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1720"/>
            <a:ext cx="9144000" cy="1394560"/>
          </a:xfrm>
        </p:spPr>
        <p:txBody>
          <a:bodyPr anchor="ctr"/>
          <a:lstStyle/>
          <a:p>
            <a:r>
              <a:rPr lang="ko-KR" altLang="en-US" dirty="0"/>
              <a:t>프로그램 시연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64DD21F-64B3-42F6-870A-1995F4F10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177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7A2BB4C-17B7-430E-8F4B-A056B7878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1720"/>
            <a:ext cx="9144000" cy="1394560"/>
          </a:xfrm>
        </p:spPr>
        <p:txBody>
          <a:bodyPr anchor="ctr"/>
          <a:lstStyle/>
          <a:p>
            <a:r>
              <a:rPr lang="en-US" altLang="ko-KR" dirty="0"/>
              <a:t>Q&amp;A</a:t>
            </a:r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7168409-8482-43A7-8DBD-37997F386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083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1EBA9A-2B58-4F27-83AB-56BC02CD1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FE0415-733B-4AEF-9EF9-C60E74A7D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endParaRPr lang="en-US" altLang="ko-KR" dirty="0"/>
          </a:p>
          <a:p>
            <a:r>
              <a:rPr lang="ko-KR" altLang="en-US" dirty="0"/>
              <a:t> 개요 및 설명</a:t>
            </a:r>
            <a:endParaRPr lang="en-US" altLang="ko-KR" dirty="0"/>
          </a:p>
          <a:p>
            <a:r>
              <a:rPr lang="ko-KR" altLang="en-US" dirty="0"/>
              <a:t> 팀원 소개 및 역할 분담</a:t>
            </a:r>
            <a:endParaRPr lang="en-US" altLang="ko-KR" dirty="0"/>
          </a:p>
          <a:p>
            <a:r>
              <a:rPr lang="ko-KR" altLang="en-US" dirty="0"/>
              <a:t> 전체 클래스 구조도</a:t>
            </a:r>
            <a:endParaRPr lang="en-US" altLang="ko-KR" dirty="0"/>
          </a:p>
          <a:p>
            <a:r>
              <a:rPr lang="ko-KR" altLang="en-US" dirty="0"/>
              <a:t> 각 클래스 설명</a:t>
            </a:r>
            <a:endParaRPr lang="en-US" altLang="ko-KR" dirty="0"/>
          </a:p>
          <a:p>
            <a:r>
              <a:rPr lang="ko-KR" altLang="en-US" dirty="0"/>
              <a:t> 프로그램 시연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87BE34-FBF7-47B3-A9E9-74BF4F332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713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29A549-9C2E-42CE-B804-86F9AB28C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 및 설명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6D1D323-E164-4613-A57F-E75F558AC2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7" t="3305" r="58061" b="22721"/>
          <a:stretch/>
        </p:blipFill>
        <p:spPr>
          <a:xfrm>
            <a:off x="838200" y="1643963"/>
            <a:ext cx="4342334" cy="4340010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A4BDC19-582A-4A3C-B21C-AB89A67AA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698798"/>
            <a:ext cx="5257800" cy="1460403"/>
          </a:xfrm>
        </p:spPr>
        <p:txBody>
          <a:bodyPr>
            <a:normAutofit/>
          </a:bodyPr>
          <a:lstStyle/>
          <a:p>
            <a:r>
              <a:rPr lang="en-US" altLang="ko-KR" dirty="0"/>
              <a:t> MINIGAME DELUXE</a:t>
            </a:r>
          </a:p>
          <a:p>
            <a:r>
              <a:rPr lang="ko-KR" altLang="en-US" dirty="0"/>
              <a:t> 간단한 키보드 입력만으로도 즐길 수 있는 미니게임 두 개를 모아 놓은 게임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D6058F3-A582-4557-86A9-3163DF2D8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623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29A549-9C2E-42CE-B804-86F9AB28C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 및 설명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E92EFB2-9E97-42B8-A2D8-2ACB48705B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" t="3196" r="57986" b="22993"/>
          <a:stretch/>
        </p:blipFill>
        <p:spPr>
          <a:xfrm>
            <a:off x="6818049" y="1581464"/>
            <a:ext cx="4535749" cy="450545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C8343B5-0A20-4BE8-9CAB-7E62CE3973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5" t="3168" r="57984" b="22585"/>
          <a:stretch/>
        </p:blipFill>
        <p:spPr>
          <a:xfrm>
            <a:off x="838202" y="1581465"/>
            <a:ext cx="4535750" cy="4505454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847E70F6-C975-4F9B-A146-02D1E572F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1463"/>
            <a:ext cx="4535749" cy="4505455"/>
          </a:xfrm>
          <a:solidFill>
            <a:schemeClr val="bg1">
              <a:alpha val="50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ko-KR" altLang="en-US" sz="3200" b="1" dirty="0"/>
              <a:t> 치킨게임</a:t>
            </a:r>
            <a:endParaRPr lang="en-US" altLang="ko-KR" sz="3200" b="1" dirty="0"/>
          </a:p>
          <a:p>
            <a:r>
              <a:rPr lang="ko-KR" altLang="en-US" dirty="0"/>
              <a:t> 내려오는 치킨들을 </a:t>
            </a:r>
            <a:r>
              <a:rPr lang="ko-KR" altLang="en-US" dirty="0" err="1"/>
              <a:t>후라이드는</a:t>
            </a:r>
            <a:r>
              <a:rPr lang="ko-KR" altLang="en-US" dirty="0"/>
              <a:t> 왼쪽 방향키</a:t>
            </a:r>
            <a:r>
              <a:rPr lang="en-US" altLang="ko-KR" dirty="0"/>
              <a:t>, </a:t>
            </a:r>
            <a:r>
              <a:rPr lang="ko-KR" altLang="en-US" dirty="0"/>
              <a:t>양념은 오른쪽 방향키로 옮겨주세요</a:t>
            </a: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C5285F51-09F6-46DD-A01B-A6648BB88DFF}"/>
              </a:ext>
            </a:extLst>
          </p:cNvPr>
          <p:cNvSpPr txBox="1">
            <a:spLocks/>
          </p:cNvSpPr>
          <p:nvPr/>
        </p:nvSpPr>
        <p:spPr>
          <a:xfrm>
            <a:off x="6818049" y="1581463"/>
            <a:ext cx="4535749" cy="4505455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5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5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5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5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5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3200" b="1" dirty="0"/>
              <a:t> </a:t>
            </a:r>
            <a:r>
              <a:rPr lang="ko-KR" altLang="en-US" sz="3200" b="1" dirty="0" err="1"/>
              <a:t>런닝게임</a:t>
            </a:r>
            <a:endParaRPr lang="ko-KR" altLang="en-US" sz="3200" b="1" dirty="0"/>
          </a:p>
          <a:p>
            <a:r>
              <a:rPr lang="ko-KR" altLang="en-US" dirty="0"/>
              <a:t> 타이밍에 맞춰 스페이스 바를 눌러서 점프를 이용해 장애물을 넘어주세요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84CDFAB-F2FE-4BE0-AF40-47385D688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404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5B8E8E-D6DE-4E4C-8434-6AD0BFE95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소개 및 역할 분담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661FF9-2B17-45F3-9979-2CBFB9003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4103" y="2981124"/>
            <a:ext cx="1447800" cy="563012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dirty="0"/>
              <a:t>김성수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E2AA3C0-1307-480D-99FC-64E59E9AAA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92" y="1678133"/>
            <a:ext cx="1271823" cy="1271823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1A8CD54-56F8-4D8F-BFD3-45C3C4E0B94D}"/>
              </a:ext>
            </a:extLst>
          </p:cNvPr>
          <p:cNvSpPr txBox="1">
            <a:spLocks/>
          </p:cNvSpPr>
          <p:nvPr/>
        </p:nvSpPr>
        <p:spPr>
          <a:xfrm>
            <a:off x="3911083" y="2981124"/>
            <a:ext cx="1447800" cy="56301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4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latin typeface="고양체" panose="02030503000000000000" pitchFamily="18" charset="-127"/>
                <a:ea typeface="고양체" panose="02030503000000000000" pitchFamily="18" charset="-127"/>
              </a:rPr>
              <a:t>정재훈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5FC0796-2884-4156-A723-4A5826AEB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072" y="1678133"/>
            <a:ext cx="1271823" cy="1271823"/>
          </a:xfrm>
          <a:prstGeom prst="rect">
            <a:avLst/>
          </a:prstGeo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5EED3FCF-7D02-4B65-A294-2ECDC1A8113B}"/>
              </a:ext>
            </a:extLst>
          </p:cNvPr>
          <p:cNvSpPr txBox="1">
            <a:spLocks/>
          </p:cNvSpPr>
          <p:nvPr/>
        </p:nvSpPr>
        <p:spPr>
          <a:xfrm>
            <a:off x="6824040" y="2981124"/>
            <a:ext cx="1447800" cy="56301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4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 err="1">
                <a:latin typeface="고양체" panose="02030503000000000000" pitchFamily="18" charset="-127"/>
                <a:ea typeface="고양체" panose="02030503000000000000" pitchFamily="18" charset="-127"/>
              </a:rPr>
              <a:t>정택규</a:t>
            </a:r>
            <a:endParaRPr lang="ko-KR" altLang="en-US" dirty="0">
              <a:latin typeface="고양체" panose="02030503000000000000" pitchFamily="18" charset="-127"/>
              <a:ea typeface="고양체" panose="02030503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F8FA0F4-2314-42CC-9AA1-A0DFB5E33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029" y="1678133"/>
            <a:ext cx="1271823" cy="1271823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E258BC95-22D8-4577-B50F-C2F8AF065FD3}"/>
              </a:ext>
            </a:extLst>
          </p:cNvPr>
          <p:cNvSpPr txBox="1">
            <a:spLocks/>
          </p:cNvSpPr>
          <p:nvPr/>
        </p:nvSpPr>
        <p:spPr>
          <a:xfrm>
            <a:off x="9649008" y="2981123"/>
            <a:ext cx="1447800" cy="56301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4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latin typeface="고양체" panose="02030503000000000000" pitchFamily="18" charset="-127"/>
                <a:ea typeface="고양체" panose="02030503000000000000" pitchFamily="18" charset="-127"/>
              </a:rPr>
              <a:t>한서현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C90D55B-406F-4438-89E6-C0BA6CA2F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6997" y="1678132"/>
            <a:ext cx="1271823" cy="1271823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6C1A783-5D2E-4529-9FEB-7233B276862F}"/>
              </a:ext>
            </a:extLst>
          </p:cNvPr>
          <p:cNvSpPr txBox="1">
            <a:spLocks/>
          </p:cNvSpPr>
          <p:nvPr/>
        </p:nvSpPr>
        <p:spPr>
          <a:xfrm>
            <a:off x="698242" y="3702689"/>
            <a:ext cx="2399522" cy="251025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4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치킨게임 프로그래밍</a:t>
            </a:r>
            <a:endParaRPr lang="en-US" altLang="ko-KR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제안서</a:t>
            </a:r>
            <a:r>
              <a:rPr lang="en-US" altLang="ko-KR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, UI</a:t>
            </a:r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 정의서 초안 작성</a:t>
            </a:r>
            <a:endParaRPr lang="en-US" altLang="ko-KR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사운드 프로그래밍</a:t>
            </a:r>
            <a:endParaRPr lang="en-US" altLang="ko-KR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게임 리소스 조사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3BCB9701-C791-4E05-BFC7-1FB7D7CA4378}"/>
              </a:ext>
            </a:extLst>
          </p:cNvPr>
          <p:cNvSpPr txBox="1">
            <a:spLocks/>
          </p:cNvSpPr>
          <p:nvPr/>
        </p:nvSpPr>
        <p:spPr>
          <a:xfrm>
            <a:off x="3435222" y="3702689"/>
            <a:ext cx="2399522" cy="251025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4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800" dirty="0" err="1">
                <a:latin typeface="고양체" panose="02030503000000000000" pitchFamily="18" charset="-127"/>
                <a:ea typeface="고양체" panose="02030503000000000000" pitchFamily="18" charset="-127"/>
              </a:rPr>
              <a:t>런닝게임</a:t>
            </a:r>
            <a:r>
              <a:rPr lang="en-US" altLang="ko-KR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, </a:t>
            </a:r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메인 화면 씬 연결 프로그래밍</a:t>
            </a:r>
            <a:endParaRPr lang="en-US" altLang="ko-KR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pPr algn="ctr"/>
            <a:r>
              <a:rPr lang="en-US" altLang="ko-KR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UML </a:t>
            </a:r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작성</a:t>
            </a:r>
            <a:endParaRPr lang="en-US" altLang="ko-KR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pPr algn="ctr"/>
            <a:endParaRPr lang="ko-KR" altLang="en-US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8002A390-9229-4CA8-A3FF-38634443F721}"/>
              </a:ext>
            </a:extLst>
          </p:cNvPr>
          <p:cNvSpPr txBox="1">
            <a:spLocks/>
          </p:cNvSpPr>
          <p:nvPr/>
        </p:nvSpPr>
        <p:spPr>
          <a:xfrm>
            <a:off x="6348179" y="3702689"/>
            <a:ext cx="2399522" cy="251025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4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800" dirty="0" err="1">
                <a:latin typeface="고양체" panose="02030503000000000000" pitchFamily="18" charset="-127"/>
                <a:ea typeface="고양체" panose="02030503000000000000" pitchFamily="18" charset="-127"/>
              </a:rPr>
              <a:t>런닝게임</a:t>
            </a:r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 프로그래밍</a:t>
            </a:r>
            <a:endParaRPr lang="en-US" altLang="ko-KR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제안서 초안 작성</a:t>
            </a:r>
            <a:endParaRPr lang="en-US" altLang="ko-KR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게임 리소스 조사</a:t>
            </a:r>
          </a:p>
        </p:txBody>
      </p: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B89F6153-E085-46D9-87B5-374C54DADD93}"/>
              </a:ext>
            </a:extLst>
          </p:cNvPr>
          <p:cNvSpPr txBox="1">
            <a:spLocks/>
          </p:cNvSpPr>
          <p:nvPr/>
        </p:nvSpPr>
        <p:spPr>
          <a:xfrm>
            <a:off x="9173147" y="3702689"/>
            <a:ext cx="2399522" cy="2510259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4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4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조장</a:t>
            </a:r>
            <a:r>
              <a:rPr lang="en-US" altLang="ko-KR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: </a:t>
            </a:r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발표</a:t>
            </a:r>
            <a:r>
              <a:rPr lang="en-US" altLang="ko-KR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, PPT</a:t>
            </a:r>
          </a:p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치킨게임 프로그래밍</a:t>
            </a:r>
            <a:endParaRPr lang="en-US" altLang="ko-KR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제안서</a:t>
            </a:r>
            <a:r>
              <a:rPr lang="en-US" altLang="ko-KR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, UI </a:t>
            </a:r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정의서 작성</a:t>
            </a:r>
            <a:endParaRPr lang="en-US" altLang="ko-KR" sz="1800" dirty="0">
              <a:latin typeface="고양체" panose="02030503000000000000" pitchFamily="18" charset="-127"/>
              <a:ea typeface="고양체" panose="02030503000000000000" pitchFamily="18" charset="-127"/>
            </a:endParaRPr>
          </a:p>
          <a:p>
            <a:pPr algn="ctr"/>
            <a:r>
              <a:rPr lang="ko-KR" altLang="en-US" sz="1800" dirty="0">
                <a:latin typeface="고양체" panose="02030503000000000000" pitchFamily="18" charset="-127"/>
                <a:ea typeface="고양체" panose="02030503000000000000" pitchFamily="18" charset="-127"/>
              </a:rPr>
              <a:t>게임 리소스 제작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CD8F38-55CE-4ED5-97FD-098E252FB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013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1E92C1-76DF-41F0-B428-6BA2D4AAD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전체 클래스 구조도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6A2A27-70CB-41AC-802F-42AA29FA0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8" name="그림 7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DF068841-F828-44AF-8589-7E56185397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543" y="1313204"/>
            <a:ext cx="8795658" cy="5544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052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CBF94-01AD-4500-AF10-C0C602A68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전체 클래스 구조도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59FA788-3005-454A-8927-E9C7CEE0942C}"/>
              </a:ext>
            </a:extLst>
          </p:cNvPr>
          <p:cNvSpPr/>
          <p:nvPr/>
        </p:nvSpPr>
        <p:spPr>
          <a:xfrm>
            <a:off x="4789347" y="1772783"/>
            <a:ext cx="2520000" cy="718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</a:rPr>
              <a:t>MainClass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48FC7FA-9D6F-4439-A331-EEF4BCEE5C2B}"/>
              </a:ext>
            </a:extLst>
          </p:cNvPr>
          <p:cNvSpPr/>
          <p:nvPr/>
        </p:nvSpPr>
        <p:spPr>
          <a:xfrm>
            <a:off x="4789347" y="2768082"/>
            <a:ext cx="2520000" cy="718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</a:rPr>
              <a:t>MainPanel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E675957-E794-4874-A4CB-CAB4208634B7}"/>
              </a:ext>
            </a:extLst>
          </p:cNvPr>
          <p:cNvSpPr/>
          <p:nvPr/>
        </p:nvSpPr>
        <p:spPr>
          <a:xfrm>
            <a:off x="1286630" y="2768082"/>
            <a:ext cx="2520000" cy="718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</a:rPr>
              <a:t>ChickenGamePanel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75BB0B1-8DDF-4996-A1EA-6046BD1EA57D}"/>
              </a:ext>
            </a:extLst>
          </p:cNvPr>
          <p:cNvSpPr/>
          <p:nvPr/>
        </p:nvSpPr>
        <p:spPr>
          <a:xfrm>
            <a:off x="8279364" y="2777279"/>
            <a:ext cx="2520000" cy="718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</a:rPr>
              <a:t>RunningGamePanel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B4EFC9-23ED-4A20-A8D3-8FB42B7B91CE}"/>
              </a:ext>
            </a:extLst>
          </p:cNvPr>
          <p:cNvSpPr/>
          <p:nvPr/>
        </p:nvSpPr>
        <p:spPr>
          <a:xfrm>
            <a:off x="4789347" y="3763381"/>
            <a:ext cx="2520000" cy="718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</a:rPr>
              <a:t>GameChoiceListener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AEEDA30-07FF-45E8-9962-A2BE57BEAEB2}"/>
              </a:ext>
            </a:extLst>
          </p:cNvPr>
          <p:cNvSpPr/>
          <p:nvPr/>
        </p:nvSpPr>
        <p:spPr>
          <a:xfrm>
            <a:off x="1299330" y="3763381"/>
            <a:ext cx="2520000" cy="718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</a:rPr>
              <a:t>ChickenAnimation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6DBF363-0FBF-48EA-9DF1-10E920645C0E}"/>
              </a:ext>
            </a:extLst>
          </p:cNvPr>
          <p:cNvSpPr/>
          <p:nvPr/>
        </p:nvSpPr>
        <p:spPr>
          <a:xfrm>
            <a:off x="1299330" y="4736807"/>
            <a:ext cx="2520000" cy="718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</a:rPr>
              <a:t>ArrowKeyListener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95D9866-2703-40CB-B8A8-E193980F7711}"/>
              </a:ext>
            </a:extLst>
          </p:cNvPr>
          <p:cNvSpPr/>
          <p:nvPr/>
        </p:nvSpPr>
        <p:spPr>
          <a:xfrm>
            <a:off x="8279364" y="3763381"/>
            <a:ext cx="2520000" cy="718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err="1">
                <a:solidFill>
                  <a:schemeClr val="tx1"/>
                </a:solidFill>
              </a:rPr>
              <a:t>JumpingThread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7241F92-8C96-4971-9EA3-51FC8A3137AF}"/>
              </a:ext>
            </a:extLst>
          </p:cNvPr>
          <p:cNvSpPr/>
          <p:nvPr/>
        </p:nvSpPr>
        <p:spPr>
          <a:xfrm>
            <a:off x="8279364" y="4767877"/>
            <a:ext cx="2520000" cy="71845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Barrier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66B514B-6DD8-4B72-BFEF-0209923E3536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6049347" y="2491240"/>
            <a:ext cx="0" cy="276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9F6EE1D-A115-453C-A73C-8290E267B0F5}"/>
              </a:ext>
            </a:extLst>
          </p:cNvPr>
          <p:cNvCxnSpPr>
            <a:stCxn id="6" idx="2"/>
            <a:endCxn id="9" idx="0"/>
          </p:cNvCxnSpPr>
          <p:nvPr/>
        </p:nvCxnSpPr>
        <p:spPr>
          <a:xfrm>
            <a:off x="2546630" y="3486539"/>
            <a:ext cx="12700" cy="276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EA0CD371-4E18-4965-98A0-82DB90FBA534}"/>
              </a:ext>
            </a:extLst>
          </p:cNvPr>
          <p:cNvCxnSpPr>
            <a:stCxn id="8" idx="1"/>
            <a:endCxn id="6" idx="3"/>
          </p:cNvCxnSpPr>
          <p:nvPr/>
        </p:nvCxnSpPr>
        <p:spPr>
          <a:xfrm rot="10800000">
            <a:off x="3806631" y="3127312"/>
            <a:ext cx="982717" cy="9952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01880D7F-0608-4853-8DC6-2C0A71B6A1A1}"/>
              </a:ext>
            </a:extLst>
          </p:cNvPr>
          <p:cNvCxnSpPr>
            <a:stCxn id="8" idx="3"/>
            <a:endCxn id="7" idx="1"/>
          </p:cNvCxnSpPr>
          <p:nvPr/>
        </p:nvCxnSpPr>
        <p:spPr>
          <a:xfrm flipV="1">
            <a:off x="7309347" y="3136508"/>
            <a:ext cx="970017" cy="9861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6EAD4DE-8424-4C36-B328-FA7E5FDD23D8}"/>
              </a:ext>
            </a:extLst>
          </p:cNvPr>
          <p:cNvCxnSpPr>
            <a:stCxn id="7" idx="2"/>
            <a:endCxn id="11" idx="0"/>
          </p:cNvCxnSpPr>
          <p:nvPr/>
        </p:nvCxnSpPr>
        <p:spPr>
          <a:xfrm>
            <a:off x="9539364" y="3495736"/>
            <a:ext cx="0" cy="267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50AAF875-0655-4ECA-970B-D833D197500E}"/>
              </a:ext>
            </a:extLst>
          </p:cNvPr>
          <p:cNvCxnSpPr>
            <a:stCxn id="7" idx="3"/>
            <a:endCxn id="12" idx="3"/>
          </p:cNvCxnSpPr>
          <p:nvPr/>
        </p:nvCxnSpPr>
        <p:spPr>
          <a:xfrm>
            <a:off x="10799364" y="3136508"/>
            <a:ext cx="12700" cy="1990598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4E3689F1-0F93-4D00-A446-7295D0CCFD9D}"/>
              </a:ext>
            </a:extLst>
          </p:cNvPr>
          <p:cNvCxnSpPr>
            <a:stCxn id="10" idx="1"/>
            <a:endCxn id="6" idx="1"/>
          </p:cNvCxnSpPr>
          <p:nvPr/>
        </p:nvCxnSpPr>
        <p:spPr>
          <a:xfrm rot="10800000">
            <a:off x="1286630" y="3127312"/>
            <a:ext cx="12700" cy="1968725"/>
          </a:xfrm>
          <a:prstGeom prst="bentConnector3">
            <a:avLst>
              <a:gd name="adj1" fmla="val 19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6E80B713-B9DD-4EF1-9AF9-5B0065107593}"/>
              </a:ext>
            </a:extLst>
          </p:cNvPr>
          <p:cNvCxnSpPr>
            <a:stCxn id="8" idx="0"/>
            <a:endCxn id="5" idx="2"/>
          </p:cNvCxnSpPr>
          <p:nvPr/>
        </p:nvCxnSpPr>
        <p:spPr>
          <a:xfrm flipV="1">
            <a:off x="6049347" y="3486539"/>
            <a:ext cx="0" cy="276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DB232E3C-9D29-4CD7-AC0E-704C433284E3}"/>
              </a:ext>
            </a:extLst>
          </p:cNvPr>
          <p:cNvCxnSpPr>
            <a:stCxn id="6" idx="3"/>
            <a:endCxn id="5" idx="1"/>
          </p:cNvCxnSpPr>
          <p:nvPr/>
        </p:nvCxnSpPr>
        <p:spPr>
          <a:xfrm>
            <a:off x="3806630" y="3127311"/>
            <a:ext cx="9827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CDE3A448-9405-4126-960D-47C63030A524}"/>
              </a:ext>
            </a:extLst>
          </p:cNvPr>
          <p:cNvCxnSpPr>
            <a:stCxn id="7" idx="1"/>
            <a:endCxn id="5" idx="3"/>
          </p:cNvCxnSpPr>
          <p:nvPr/>
        </p:nvCxnSpPr>
        <p:spPr>
          <a:xfrm flipH="1" flipV="1">
            <a:off x="7309347" y="3127311"/>
            <a:ext cx="970017" cy="9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슬라이드 번호 개체 틀 58">
            <a:extLst>
              <a:ext uri="{FF2B5EF4-FFF2-40B4-BE49-F238E27FC236}">
                <a16:creationId xmlns:a16="http://schemas.microsoft.com/office/drawing/2014/main" id="{B435B965-AF84-4506-8727-37631255B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A2F4697-A27E-452E-85BD-038298383F5E}"/>
              </a:ext>
            </a:extLst>
          </p:cNvPr>
          <p:cNvSpPr/>
          <p:nvPr/>
        </p:nvSpPr>
        <p:spPr>
          <a:xfrm>
            <a:off x="7598848" y="1378892"/>
            <a:ext cx="3754952" cy="92612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</a:rPr>
              <a:t>                 내부 클래스 생성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algn="ctr"/>
            <a:r>
              <a:rPr lang="ko-KR" altLang="en-US" sz="2400" dirty="0">
                <a:solidFill>
                  <a:schemeClr val="tx1"/>
                </a:solidFill>
              </a:rPr>
              <a:t>      객체 생성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AD0B3F7-0394-4CB3-854C-05480CA81774}"/>
              </a:ext>
            </a:extLst>
          </p:cNvPr>
          <p:cNvCxnSpPr>
            <a:cxnSpLocks/>
          </p:cNvCxnSpPr>
          <p:nvPr/>
        </p:nvCxnSpPr>
        <p:spPr>
          <a:xfrm>
            <a:off x="7794355" y="1644748"/>
            <a:ext cx="1154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6F7F811-7E1E-45CD-A5DF-6534EC1576D5}"/>
              </a:ext>
            </a:extLst>
          </p:cNvPr>
          <p:cNvCxnSpPr>
            <a:cxnSpLocks/>
          </p:cNvCxnSpPr>
          <p:nvPr/>
        </p:nvCxnSpPr>
        <p:spPr>
          <a:xfrm>
            <a:off x="7794355" y="2002888"/>
            <a:ext cx="1154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630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2000"/>
          </a:xfrm>
        </p:spPr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804"/>
            <a:ext cx="2198511" cy="581190"/>
          </a:xfrm>
        </p:spPr>
        <p:txBody>
          <a:bodyPr anchor="ctr"/>
          <a:lstStyle/>
          <a:p>
            <a:pPr algn="ctr"/>
            <a:r>
              <a:rPr lang="en-US" altLang="ko-KR" dirty="0"/>
              <a:t> </a:t>
            </a:r>
            <a:r>
              <a:rPr lang="en-US" altLang="ko-KR" dirty="0" err="1"/>
              <a:t>MainClass</a:t>
            </a:r>
            <a:endParaRPr lang="ko-KR" altLang="en-US" dirty="0"/>
          </a:p>
        </p:txBody>
      </p:sp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9E9902DD-84CB-4890-9908-95D5536A13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76" r="43929" b="93045"/>
          <a:stretch/>
        </p:blipFill>
        <p:spPr>
          <a:xfrm>
            <a:off x="838200" y="2099732"/>
            <a:ext cx="2198511" cy="945446"/>
          </a:xfrm>
          <a:prstGeom prst="rect">
            <a:avLst/>
          </a:prstGeo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3313923" y="1431804"/>
            <a:ext cx="8039877" cy="4810376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3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3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 main(String[] </a:t>
            </a:r>
            <a:r>
              <a:rPr lang="en-US" altLang="ko-KR" dirty="0" err="1"/>
              <a:t>args</a:t>
            </a:r>
            <a:r>
              <a:rPr lang="en-US" altLang="ko-KR" dirty="0"/>
              <a:t>) </a:t>
            </a:r>
            <a:r>
              <a:rPr lang="ko-KR" altLang="en-US" dirty="0"/>
              <a:t>프레임 생성과 메인 패널</a:t>
            </a:r>
            <a:r>
              <a:rPr lang="en-US" altLang="ko-KR" dirty="0"/>
              <a:t>(</a:t>
            </a:r>
            <a:r>
              <a:rPr lang="en-US" altLang="ko-KR" dirty="0" err="1"/>
              <a:t>MainPanel</a:t>
            </a:r>
            <a:r>
              <a:rPr lang="en-US" altLang="ko-KR" dirty="0"/>
              <a:t>)</a:t>
            </a:r>
            <a:r>
              <a:rPr lang="ko-KR" altLang="en-US" dirty="0"/>
              <a:t>생성 및 프레임에 추가를 하는 메인 메소드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844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2FBDF-F935-4922-840D-B8ED557F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클래스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924BF-FD70-43B6-AD12-B1B55C00F0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804"/>
            <a:ext cx="2198511" cy="581190"/>
          </a:xfrm>
        </p:spPr>
        <p:txBody>
          <a:bodyPr anchor="ctr"/>
          <a:lstStyle/>
          <a:p>
            <a:pPr algn="ctr"/>
            <a:r>
              <a:rPr lang="en-US" altLang="ko-KR" dirty="0"/>
              <a:t> </a:t>
            </a:r>
            <a:r>
              <a:rPr lang="en-US" altLang="ko-KR" dirty="0" err="1"/>
              <a:t>MainPanel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9DC7793-7F9F-417A-AA83-32652A5ED3D4}"/>
              </a:ext>
            </a:extLst>
          </p:cNvPr>
          <p:cNvSpPr txBox="1">
            <a:spLocks/>
          </p:cNvSpPr>
          <p:nvPr/>
        </p:nvSpPr>
        <p:spPr>
          <a:xfrm>
            <a:off x="3313923" y="1431804"/>
            <a:ext cx="8039877" cy="4810376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Blip>
                <a:blip r:embed="rId2"/>
              </a:buBlip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Tx/>
              <a:buBlip>
                <a:blip r:embed="rId2"/>
              </a:buBlip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고양체" panose="02030503000000000000" pitchFamily="18" charset="-127"/>
                <a:ea typeface="고양체" panose="02030503000000000000" pitchFamily="18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 </a:t>
            </a:r>
            <a:r>
              <a:rPr lang="en-US" altLang="ko-KR" dirty="0" err="1"/>
              <a:t>MainPanel</a:t>
            </a:r>
            <a:r>
              <a:rPr lang="en-US" altLang="ko-KR" dirty="0"/>
              <a:t>(</a:t>
            </a:r>
            <a:r>
              <a:rPr lang="en-US" altLang="ko-KR" dirty="0" err="1"/>
              <a:t>JFrame</a:t>
            </a:r>
            <a:r>
              <a:rPr lang="en-US" altLang="ko-KR" dirty="0"/>
              <a:t> frame) </a:t>
            </a:r>
            <a:r>
              <a:rPr lang="ko-KR" altLang="en-US" dirty="0"/>
              <a:t>메인 패널의 인스턴스 변수들을 초기화하는 생성자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FF485-A781-43B0-986C-08CF222FF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EF09B-E94E-4CFE-B2D6-98CAADE053BE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5" name="그림 4" descr="스크린샷이(가) 표시된 사진&#10;&#10;높은 신뢰도로 생성된 설명">
            <a:extLst>
              <a:ext uri="{FF2B5EF4-FFF2-40B4-BE49-F238E27FC236}">
                <a16:creationId xmlns:a16="http://schemas.microsoft.com/office/drawing/2014/main" id="{5D8D72BA-A438-4C71-9B7B-01266789AF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10" t="7849" r="43538" b="77905"/>
          <a:stretch/>
        </p:blipFill>
        <p:spPr>
          <a:xfrm>
            <a:off x="838200" y="2012994"/>
            <a:ext cx="2198510" cy="175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908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고양체"/>
        <a:ea typeface="고양체"/>
        <a:cs typeface=""/>
      </a:majorFont>
      <a:minorFont>
        <a:latin typeface="고양체"/>
        <a:ea typeface="고양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939</Words>
  <Application>Microsoft Office PowerPoint</Application>
  <PresentationFormat>와이드스크린</PresentationFormat>
  <Paragraphs>160</Paragraphs>
  <Slides>19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고양체</vt:lpstr>
      <vt:lpstr>Arial</vt:lpstr>
      <vt:lpstr>맑은 고딕</vt:lpstr>
      <vt:lpstr>Office 테마</vt:lpstr>
      <vt:lpstr> </vt:lpstr>
      <vt:lpstr>목차</vt:lpstr>
      <vt:lpstr>개요 및 설명</vt:lpstr>
      <vt:lpstr>개요 및 설명</vt:lpstr>
      <vt:lpstr>팀원 소개 및 역할 분담</vt:lpstr>
      <vt:lpstr>전체 클래스 구조도</vt:lpstr>
      <vt:lpstr>전체 클래스 구조도</vt:lpstr>
      <vt:lpstr>각 클래스 설명</vt:lpstr>
      <vt:lpstr>각 클래스 설명</vt:lpstr>
      <vt:lpstr>각 클래스 설명</vt:lpstr>
      <vt:lpstr>각 클래스 설명</vt:lpstr>
      <vt:lpstr>각 클래스 설명</vt:lpstr>
      <vt:lpstr>각 클래스 설명</vt:lpstr>
      <vt:lpstr>각 클래스 설명</vt:lpstr>
      <vt:lpstr>각 클래스 설명</vt:lpstr>
      <vt:lpstr>각 클래스 설명</vt:lpstr>
      <vt:lpstr>각 클래스 설명</vt:lpstr>
      <vt:lpstr>프로그램 시연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한서현</dc:creator>
  <cp:lastModifiedBy>한서현</cp:lastModifiedBy>
  <cp:revision>57</cp:revision>
  <dcterms:created xsi:type="dcterms:W3CDTF">2017-11-30T08:12:04Z</dcterms:created>
  <dcterms:modified xsi:type="dcterms:W3CDTF">2017-12-04T16:32:29Z</dcterms:modified>
</cp:coreProperties>
</file>

<file path=docProps/thumbnail.jpeg>
</file>